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55" r:id="rId14"/>
    <p:sldId id="477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82" r:id="rId25"/>
    <p:sldId id="487" r:id="rId26"/>
    <p:sldId id="443" r:id="rId27"/>
    <p:sldId id="293" r:id="rId28"/>
    <p:sldId id="460" r:id="rId29"/>
    <p:sldId id="466" r:id="rId30"/>
    <p:sldId id="444" r:id="rId31"/>
    <p:sldId id="445" r:id="rId32"/>
    <p:sldId id="449" r:id="rId33"/>
    <p:sldId id="264" r:id="rId34"/>
    <p:sldId id="446" r:id="rId35"/>
    <p:sldId id="447" r:id="rId36"/>
    <p:sldId id="462" r:id="rId37"/>
    <p:sldId id="471" r:id="rId38"/>
    <p:sldId id="491" r:id="rId39"/>
    <p:sldId id="467" r:id="rId40"/>
    <p:sldId id="468" r:id="rId41"/>
    <p:sldId id="469" r:id="rId42"/>
    <p:sldId id="470" r:id="rId43"/>
    <p:sldId id="457" r:id="rId44"/>
    <p:sldId id="458" r:id="rId45"/>
    <p:sldId id="490" r:id="rId46"/>
    <p:sldId id="456" r:id="rId47"/>
    <p:sldId id="459" r:id="rId48"/>
    <p:sldId id="488" r:id="rId49"/>
    <p:sldId id="48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91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0.wmf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patterns, trends and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77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ggpairs</a:t>
            </a:r>
            <a:r>
              <a:rPr lang="en-CA" dirty="0"/>
              <a:t>() 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5C7F0-C1F4-75A7-8381-64F84ED1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1686181"/>
            <a:ext cx="6200000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dirty="0"/>
              <a:t>Path: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dirty="0"/>
              <a:t>Display: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dirty="0" err="1"/>
              <a:t>grand_tour</a:t>
            </a:r>
            <a:r>
              <a:rPr lang="en-CA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13" name="Picture 1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17BF66A-34E4-3AFA-8923-52A0F8A6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4924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  <a:p>
            <a:pPr lvl="1"/>
            <a:r>
              <a:rPr lang="en-CA" sz="2000" dirty="0"/>
              <a:t>Find projections to maximize some </a:t>
            </a:r>
            <a:r>
              <a:rPr lang="en-CA" sz="2000" i="1" dirty="0"/>
              <a:t>f</a:t>
            </a:r>
            <a:r>
              <a:rPr lang="en-CA" sz="2000" dirty="0"/>
              <a:t>(</a:t>
            </a:r>
            <a:r>
              <a:rPr lang="en-CA" sz="2000" b="1" dirty="0"/>
              <a:t>X</a:t>
            </a:r>
            <a:r>
              <a:rPr lang="en-CA" sz="2000" dirty="0"/>
              <a:t> </a:t>
            </a:r>
            <a:r>
              <a:rPr lang="en-CA" sz="2000" b="1" dirty="0"/>
              <a:t>P</a:t>
            </a:r>
            <a:r>
              <a:rPr lang="en-CA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590800"/>
            <a:ext cx="8153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 gaps / clusters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finding outliers</a:t>
            </a:r>
          </a:p>
        </p:txBody>
      </p:sp>
      <p:pic>
        <p:nvPicPr>
          <p:cNvPr id="7" name="Picture 6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73DA450D-1AA9-D896-D2F3-41DFB3D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764"/>
            <a:ext cx="28956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E58AF-99F5-4A61-0577-BC14BE780D08}"/>
              </a:ext>
            </a:extLst>
          </p:cNvPr>
          <p:cNvSpPr txBox="1"/>
          <p:nvPr/>
        </p:nvSpPr>
        <p:spPr>
          <a:xfrm>
            <a:off x="3886200" y="3544669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animate(</a:t>
            </a:r>
            <a:r>
              <a:rPr lang="en-CA" sz="1400" dirty="0" err="1">
                <a:latin typeface="Lucida Console" panose="020B0609040504020204" pitchFamily="49" charset="0"/>
              </a:rPr>
              <a:t>peng_scaled</a:t>
            </a:r>
            <a:r>
              <a:rPr lang="en-CA" sz="1400" dirty="0">
                <a:latin typeface="Lucida Console" panose="020B0609040504020204" pitchFamily="49" charset="0"/>
              </a:rPr>
              <a:t>,                     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</a:t>
            </a:r>
            <a:r>
              <a:rPr lang="en-CA" sz="1400" dirty="0" err="1">
                <a:latin typeface="Lucida Console" panose="020B0609040504020204" pitchFamily="49" charset="0"/>
              </a:rPr>
              <a:t>guided_tour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lda_pp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peng$species</a:t>
            </a:r>
            <a:r>
              <a:rPr lang="en-CA" sz="14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6D77F-BDAC-A5E6-9382-2F5FDFD5D066}"/>
              </a:ext>
            </a:extLst>
          </p:cNvPr>
          <p:cNvSpPr txBox="1"/>
          <p:nvPr/>
        </p:nvSpPr>
        <p:spPr>
          <a:xfrm>
            <a:off x="3962400" y="4763869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 primarily separates Adelie from others</a:t>
            </a:r>
          </a:p>
          <a:p>
            <a:r>
              <a:rPr lang="en-CA" dirty="0"/>
              <a:t>BD separates Gentoo from others</a:t>
            </a:r>
          </a:p>
          <a:p>
            <a:r>
              <a:rPr lang="en-CA" dirty="0"/>
              <a:t>BM, FL also distinguish Gentoo from others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robust!)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8FD65-CEE9-7835-E19B-452A0BFF3F5E}"/>
              </a:ext>
            </a:extLst>
          </p:cNvPr>
          <p:cNvGrpSpPr/>
          <p:nvPr/>
        </p:nvGrpSpPr>
        <p:grpSpPr>
          <a:xfrm>
            <a:off x="533400" y="3262405"/>
            <a:ext cx="2599710" cy="2985995"/>
            <a:chOff x="533400" y="2667000"/>
            <a:chExt cx="2599710" cy="2985995"/>
          </a:xfrm>
        </p:grpSpPr>
        <p:pic>
          <p:nvPicPr>
            <p:cNvPr id="6" name="Picture 5" descr="A diagram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96AB326-5E7A-3AE2-EEB8-D258C5BC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880995"/>
              <a:ext cx="2599710" cy="277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EE1DC-761F-3128-02B3-C5765465B0AF}"/>
              </a:ext>
            </a:extLst>
          </p:cNvPr>
          <p:cNvGrpSpPr/>
          <p:nvPr/>
        </p:nvGrpSpPr>
        <p:grpSpPr>
          <a:xfrm>
            <a:off x="3301922" y="3262405"/>
            <a:ext cx="2599713" cy="2985995"/>
            <a:chOff x="3301922" y="2667000"/>
            <a:chExt cx="2599713" cy="2985995"/>
          </a:xfrm>
        </p:grpSpPr>
        <p:pic>
          <p:nvPicPr>
            <p:cNvPr id="8" name="Picture 7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638FAB1A-695F-034A-B921-8090B92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22" y="2880995"/>
              <a:ext cx="2599713" cy="27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620F-C3FA-F6B3-F441-F8DE91F20E8E}"/>
              </a:ext>
            </a:extLst>
          </p:cNvPr>
          <p:cNvGrpSpPr/>
          <p:nvPr/>
        </p:nvGrpSpPr>
        <p:grpSpPr>
          <a:xfrm>
            <a:off x="6070447" y="3262405"/>
            <a:ext cx="2599713" cy="2985995"/>
            <a:chOff x="6070447" y="2667000"/>
            <a:chExt cx="2599713" cy="2985995"/>
          </a:xfrm>
        </p:grpSpPr>
        <p:pic>
          <p:nvPicPr>
            <p:cNvPr id="10" name="Picture 9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3E5CC049-3D6F-1FD6-F533-6E17226C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447" y="2880995"/>
              <a:ext cx="2599713" cy="2772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4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F232-844C-A4D1-EAA0-418C87F7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MLM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97583-6CF7-AB0D-5A67-7B6EA033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Homogeneity of (co)variance</a:t>
            </a:r>
          </a:p>
          <a:p>
            <a:r>
              <a:rPr lang="en-CA" dirty="0"/>
              <a:t>Residuals: multivariate normality, outliers</a:t>
            </a:r>
          </a:p>
          <a:p>
            <a:r>
              <a:rPr lang="en-CA" dirty="0"/>
              <a:t>Multivariate influence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7BF8D-C855-FDAB-7B91-B4B4479F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3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Easier to see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leverage-influence quartet 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935-87EE-55A7-4F19-D84388D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 univariate influence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90D7D-A80E-8741-831C-EAC5FFC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C261D5-F70A-C2FE-319E-1C9BAF40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2192357"/>
            <a:ext cx="6250225" cy="44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1407-0805-1EBF-9AF9-26947944DD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univariate models, the classic plot shows studentized residuals vs. hat values, bubble size ~ Cooks D (influence) </a:t>
            </a:r>
          </a:p>
        </p:txBody>
      </p:sp>
    </p:spTree>
    <p:extLst>
      <p:ext uri="{BB962C8B-B14F-4D97-AF65-F5344CB8AC3E}">
        <p14:creationId xmlns:p14="http://schemas.microsoft.com/office/powerpoint/2010/main" val="3638378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1BAE-CAAC-FAC1-1F13-77FDD45B5CA3}"/>
              </a:ext>
            </a:extLst>
          </p:cNvPr>
          <p:cNvSpPr txBox="1"/>
          <p:nvPr/>
        </p:nvSpPr>
        <p:spPr>
          <a:xfrm>
            <a:off x="609600" y="4495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well, cases can be jointly influential, so we might want to compute measures of change in coefficients or fitted values when </a:t>
            </a:r>
            <a:r>
              <a:rPr lang="en-CA" i="1" dirty="0"/>
              <a:t>m </a:t>
            </a:r>
            <a:r>
              <a:rPr lang="en-CA" dirty="0"/>
              <a:t>&gt; 1 cases are deleted</a:t>
            </a:r>
          </a:p>
          <a:p>
            <a:endParaRPr lang="en-CA" dirty="0"/>
          </a:p>
          <a:p>
            <a:r>
              <a:rPr lang="en-CA" dirty="0" err="1">
                <a:latin typeface="Lucida Console" panose="020B0609040504020204" pitchFamily="49" charset="0"/>
              </a:rPr>
              <a:t>mvinfluence</a:t>
            </a:r>
            <a:r>
              <a:rPr lang="en-CA" dirty="0"/>
              <a:t> implements the methods described by Barrett &amp; Ling (1992)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56CF6-78AA-5789-E133-BBAA82F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6013226"/>
            <a:ext cx="6857143" cy="523810"/>
          </a:xfrm>
          <a:prstGeom prst="rect">
            <a:avLst/>
          </a:prstGeom>
        </p:spPr>
      </p:pic>
      <p:pic>
        <p:nvPicPr>
          <p:cNvPr id="12" name="Picture 11" descr="A red person standing in a circle of blue people&#10;&#10;Description automatically generated">
            <a:extLst>
              <a:ext uri="{FF2B5EF4-FFF2-40B4-BE49-F238E27FC236}">
                <a16:creationId xmlns:a16="http://schemas.microsoft.com/office/drawing/2014/main" id="{9C35C6AE-1071-40F4-E072-663E52C6D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21" y="193443"/>
            <a:ext cx="7881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8090C-A976-21D8-A9DC-B3BE8272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7361905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74D1-7E78-28F1-E6AB-0B7103E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1556-9DE1-010A-DABF-F47B5D23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5" y="457203"/>
            <a:ext cx="6762857" cy="250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0EB7D-67D5-1260-AB38-6DADB8B7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4" y="3048000"/>
            <a:ext cx="6831428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C1394-F3EB-DF6F-D2F8-015ED5E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6E4A-A9B4-D9F6-9D6E-13527095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6" y="457200"/>
            <a:ext cx="7771428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4792</TotalTime>
  <Words>2840</Words>
  <Application>Microsoft Office PowerPoint</Application>
  <PresentationFormat>On-screen Show (4:3)</PresentationFormat>
  <Paragraphs>411</Paragraphs>
  <Slides>49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MLM visualization: Overview</vt:lpstr>
      <vt:lpstr>Data ellipsoids</vt:lpstr>
      <vt:lpstr>Data ellipses: Sufficient visual summary</vt:lpstr>
      <vt:lpstr>HE plots: Visual overview</vt:lpstr>
      <vt:lpstr>HE plots: Visualizing MLM tests</vt:lpstr>
      <vt:lpstr>HE plots: Visualizing MLM tests</vt:lpstr>
      <vt:lpstr>HE pairs() plots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MLM diagnostics</vt:lpstr>
      <vt:lpstr>Visualizing equality of (co)variance </vt:lpstr>
      <vt:lpstr>heplots::covEllipses()</vt:lpstr>
      <vt:lpstr>heplots::covEllipses()</vt:lpstr>
      <vt:lpstr>Box’s M test</vt:lpstr>
      <vt:lpstr>Unusual data: Influence &amp; leverage</vt:lpstr>
      <vt:lpstr>Unusual data: precision</vt:lpstr>
      <vt:lpstr>Classic univariate influence plot</vt:lpstr>
      <vt:lpstr>Multivariate influence</vt:lpstr>
      <vt:lpstr>Multivariate influence</vt:lpstr>
      <vt:lpstr>PowerPoint Presentation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37</cp:revision>
  <dcterms:created xsi:type="dcterms:W3CDTF">2017-10-14T20:35:56Z</dcterms:created>
  <dcterms:modified xsi:type="dcterms:W3CDTF">2024-03-08T22:38:05Z</dcterms:modified>
</cp:coreProperties>
</file>